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304" r:id="rId5"/>
    <p:sldId id="470" r:id="rId6"/>
    <p:sldId id="471" r:id="rId7"/>
    <p:sldId id="472" r:id="rId8"/>
    <p:sldId id="473" r:id="rId9"/>
  </p:sldIdLst>
  <p:sldSz cx="10688638" cy="7562850"/>
  <p:notesSz cx="6797675" cy="9926638"/>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Burke" initials="AB" lastIdx="1" clrIdx="0">
    <p:extLst>
      <p:ext uri="{19B8F6BF-5375-455C-9EA6-DF929625EA0E}">
        <p15:presenceInfo xmlns:p15="http://schemas.microsoft.com/office/powerpoint/2012/main" userId="S-1-5-21-1872325578-2053439989-871907280-303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930"/>
    <a:srgbClr val="DCBEBE"/>
    <a:srgbClr val="FFA800"/>
    <a:srgbClr val="825600"/>
    <a:srgbClr val="845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91" autoAdjust="0"/>
    <p:restoredTop sz="91474" autoAdjust="0"/>
  </p:normalViewPr>
  <p:slideViewPr>
    <p:cSldViewPr snapToGrid="0" snapToObjects="1">
      <p:cViewPr varScale="1">
        <p:scale>
          <a:sx n="105" d="100"/>
          <a:sy n="105" d="100"/>
        </p:scale>
        <p:origin x="972" y="102"/>
      </p:cViewPr>
      <p:guideLst>
        <p:guide orient="horz" pos="2382"/>
        <p:guide pos="3367"/>
      </p:guideLst>
    </p:cSldViewPr>
  </p:slideViewPr>
  <p:notesTextViewPr>
    <p:cViewPr>
      <p:scale>
        <a:sx n="100" d="100"/>
        <a:sy n="100" d="100"/>
      </p:scale>
      <p:origin x="0" y="0"/>
    </p:cViewPr>
  </p:notesTextViewPr>
  <p:sorterViewPr>
    <p:cViewPr>
      <p:scale>
        <a:sx n="100" d="100"/>
        <a:sy n="100" d="100"/>
      </p:scale>
      <p:origin x="0" y="1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31T11:28:38.624" idx="1">
    <p:pos x="10" y="10"/>
    <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95751FD-BB73-45CD-B579-465EBE2A4FAC}" type="datetimeFigureOut">
              <a:rPr lang="en-GB" smtClean="0"/>
              <a:t>02/07/2019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9061294-E98A-4A56-BC53-6BCED7DBB118}" type="slidenum">
              <a:rPr lang="en-GB" smtClean="0"/>
              <a:t>‹#›</a:t>
            </a:fld>
            <a:endParaRPr lang="en-GB"/>
          </a:p>
        </p:txBody>
      </p:sp>
    </p:spTree>
    <p:extLst>
      <p:ext uri="{BB962C8B-B14F-4D97-AF65-F5344CB8AC3E}">
        <p14:creationId xmlns:p14="http://schemas.microsoft.com/office/powerpoint/2010/main" val="1527762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177693-612E-5043-A505-A5CC70C9E1E2}" type="datetimeFigureOut">
              <a:rPr lang="en-US" smtClean="0"/>
              <a:t>7/2/2019</a:t>
            </a:fld>
            <a:endParaRPr lang="en-US" dirty="0"/>
          </a:p>
        </p:txBody>
      </p:sp>
      <p:sp>
        <p:nvSpPr>
          <p:cNvPr id="4" name="Slide Image Placeholder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70B066-B9B8-8B47-BAF1-5BDEB5E83B6C}" type="slidenum">
              <a:rPr lang="en-US" smtClean="0"/>
              <a:t>‹#›</a:t>
            </a:fld>
            <a:endParaRPr lang="en-US" dirty="0"/>
          </a:p>
        </p:txBody>
      </p:sp>
    </p:spTree>
    <p:extLst>
      <p:ext uri="{BB962C8B-B14F-4D97-AF65-F5344CB8AC3E}">
        <p14:creationId xmlns:p14="http://schemas.microsoft.com/office/powerpoint/2010/main" val="2353012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Title Slide">
    <p:spTree>
      <p:nvGrpSpPr>
        <p:cNvPr id="1" name=""/>
        <p:cNvGrpSpPr/>
        <p:nvPr/>
      </p:nvGrpSpPr>
      <p:grpSpPr>
        <a:xfrm>
          <a:off x="0" y="0"/>
          <a:ext cx="0" cy="0"/>
          <a:chOff x="0" y="0"/>
          <a:chExt cx="0" cy="0"/>
        </a:xfrm>
      </p:grpSpPr>
      <p:pic>
        <p:nvPicPr>
          <p:cNvPr id="2" name="Picture 1" descr="cover_rf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8361"/>
          </a:xfrm>
          <a:prstGeom prst="rect">
            <a:avLst/>
          </a:prstGeom>
        </p:spPr>
      </p:pic>
    </p:spTree>
    <p:extLst>
      <p:ext uri="{BB962C8B-B14F-4D97-AF65-F5344CB8AC3E}">
        <p14:creationId xmlns:p14="http://schemas.microsoft.com/office/powerpoint/2010/main" val="93345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Title Slide - Huddle">
    <p:spTree>
      <p:nvGrpSpPr>
        <p:cNvPr id="1" name=""/>
        <p:cNvGrpSpPr/>
        <p:nvPr/>
      </p:nvGrpSpPr>
      <p:grpSpPr>
        <a:xfrm>
          <a:off x="0" y="0"/>
          <a:ext cx="0" cy="0"/>
          <a:chOff x="0" y="0"/>
          <a:chExt cx="0" cy="0"/>
        </a:xfrm>
      </p:grpSpPr>
      <p:pic>
        <p:nvPicPr>
          <p:cNvPr id="2" name="Picture 1" descr="cover3_rf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8361"/>
          </a:xfrm>
          <a:prstGeom prst="rect">
            <a:avLst/>
          </a:prstGeom>
        </p:spPr>
      </p:pic>
    </p:spTree>
    <p:extLst>
      <p:ext uri="{BB962C8B-B14F-4D97-AF65-F5344CB8AC3E}">
        <p14:creationId xmlns:p14="http://schemas.microsoft.com/office/powerpoint/2010/main" val="320339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892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lternate Title Slide - Men">
    <p:spTree>
      <p:nvGrpSpPr>
        <p:cNvPr id="1" name=""/>
        <p:cNvGrpSpPr/>
        <p:nvPr/>
      </p:nvGrpSpPr>
      <p:grpSpPr>
        <a:xfrm>
          <a:off x="0" y="0"/>
          <a:ext cx="0" cy="0"/>
          <a:chOff x="0" y="0"/>
          <a:chExt cx="0" cy="0"/>
        </a:xfrm>
      </p:grpSpPr>
      <p:pic>
        <p:nvPicPr>
          <p:cNvPr id="2" name="Picture 1" descr="cover6_rf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8361"/>
          </a:xfrm>
          <a:prstGeom prst="rect">
            <a:avLst/>
          </a:prstGeom>
        </p:spPr>
      </p:pic>
    </p:spTree>
    <p:extLst>
      <p:ext uri="{BB962C8B-B14F-4D97-AF65-F5344CB8AC3E}">
        <p14:creationId xmlns:p14="http://schemas.microsoft.com/office/powerpoint/2010/main" val="64865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ack_rfu.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0688638" cy="7558361"/>
          </a:xfrm>
          <a:prstGeom prst="rect">
            <a:avLst/>
          </a:prstGeom>
        </p:spPr>
      </p:pic>
    </p:spTree>
    <p:extLst>
      <p:ext uri="{BB962C8B-B14F-4D97-AF65-F5344CB8AC3E}">
        <p14:creationId xmlns:p14="http://schemas.microsoft.com/office/powerpoint/2010/main" val="478595821"/>
      </p:ext>
    </p:extLst>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59" r:id="rId4"/>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083" y="2313931"/>
            <a:ext cx="2644611"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en-GB" sz="1400" b="1" i="0" dirty="0" smtClean="0">
                <a:latin typeface="Arial"/>
                <a:cs typeface="Arial"/>
              </a:rPr>
              <a:t>Oracle – Guidance notes for Supplier Portal</a:t>
            </a:r>
          </a:p>
          <a:p>
            <a:r>
              <a:rPr lang="en-GB" sz="1400" b="1" dirty="0" smtClean="0">
                <a:latin typeface="Arial"/>
                <a:cs typeface="Arial"/>
              </a:rPr>
              <a:t>2018</a:t>
            </a:r>
            <a:endParaRPr lang="en-US" sz="1400" b="1" i="0" dirty="0">
              <a:latin typeface="Arial"/>
              <a:cs typeface="Arial"/>
            </a:endParaRPr>
          </a:p>
        </p:txBody>
      </p:sp>
    </p:spTree>
    <p:extLst>
      <p:ext uri="{BB962C8B-B14F-4D97-AF65-F5344CB8AC3E}">
        <p14:creationId xmlns:p14="http://schemas.microsoft.com/office/powerpoint/2010/main" val="304832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6119" b="79973"/>
          <a:stretch/>
        </p:blipFill>
        <p:spPr bwMode="auto">
          <a:xfrm>
            <a:off x="1871328" y="3700129"/>
            <a:ext cx="5504601"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97442" y="1265268"/>
            <a:ext cx="9484242" cy="4401205"/>
          </a:xfrm>
          <a:prstGeom prst="rect">
            <a:avLst/>
          </a:prstGeom>
          <a:noFill/>
        </p:spPr>
        <p:txBody>
          <a:bodyPr wrap="square" rtlCol="0">
            <a:spAutoFit/>
          </a:bodyPr>
          <a:lstStyle/>
          <a:p>
            <a:pPr lvl="0"/>
            <a:r>
              <a:rPr lang="en-GB" sz="1400" dirty="0" smtClean="0"/>
              <a:t>This guide has been developed to help you register</a:t>
            </a:r>
            <a:r>
              <a:rPr lang="en-GB" sz="1400" strike="sngStrike" dirty="0"/>
              <a:t> </a:t>
            </a:r>
            <a:r>
              <a:rPr lang="en-GB" sz="1400" dirty="0" smtClean="0"/>
              <a:t>as a new RFU supplier using the Oracle Supplier portal.</a:t>
            </a:r>
          </a:p>
          <a:p>
            <a:pPr lvl="0"/>
            <a:endParaRPr lang="en-GB" sz="1400" dirty="0"/>
          </a:p>
          <a:p>
            <a:pPr lvl="0"/>
            <a:r>
              <a:rPr lang="en-GB" sz="1400" dirty="0" smtClean="0"/>
              <a:t>You should have received a New Supplier Registration pack and web link to the portal with these notes. If not, please advise your contact at the RFU and they will provide them.</a:t>
            </a:r>
          </a:p>
          <a:p>
            <a:pPr lvl="0"/>
            <a:endParaRPr lang="en-GB" sz="1400" dirty="0"/>
          </a:p>
          <a:p>
            <a:pPr lvl="0"/>
            <a:r>
              <a:rPr lang="en-GB" sz="1400" dirty="0" smtClean="0"/>
              <a:t>Please have the following documentation ready in electronic format before you begin as you will need to attach them during this process:</a:t>
            </a:r>
          </a:p>
          <a:p>
            <a:pPr lvl="0"/>
            <a:endParaRPr lang="en-GB" sz="1400" dirty="0" smtClean="0"/>
          </a:p>
          <a:p>
            <a:pPr marL="285750" lvl="0" indent="-285750">
              <a:buFont typeface="Arial" pitchFamily="34" charset="0"/>
              <a:buChar char="•"/>
            </a:pPr>
            <a:r>
              <a:rPr lang="en-GB" sz="1400" dirty="0" smtClean="0"/>
              <a:t>Signed Supplier Code of Conduct </a:t>
            </a:r>
          </a:p>
          <a:p>
            <a:pPr marL="285750" lvl="0" indent="-285750">
              <a:buFont typeface="Arial" pitchFamily="34" charset="0"/>
              <a:buChar char="•"/>
            </a:pPr>
            <a:r>
              <a:rPr lang="en-GB" sz="1400" dirty="0" smtClean="0"/>
              <a:t>Completed Modern Day Slavery Checklist</a:t>
            </a:r>
          </a:p>
          <a:p>
            <a:pPr marL="285750" lvl="0" indent="-285750">
              <a:buFont typeface="Arial" pitchFamily="34" charset="0"/>
              <a:buChar char="•"/>
            </a:pPr>
            <a:r>
              <a:rPr lang="en-GB" sz="1400" dirty="0" smtClean="0"/>
              <a:t>Copy of bank details</a:t>
            </a:r>
          </a:p>
          <a:p>
            <a:pPr lvl="0"/>
            <a:endParaRPr lang="en-GB" sz="1400" dirty="0"/>
          </a:p>
          <a:p>
            <a:pPr lvl="0"/>
            <a:endParaRPr lang="en-GB" sz="1400" dirty="0"/>
          </a:p>
          <a:p>
            <a:pPr lvl="0"/>
            <a:endParaRPr lang="en-GB" sz="1400" dirty="0" smtClean="0"/>
          </a:p>
          <a:p>
            <a:pPr lvl="0"/>
            <a:r>
              <a:rPr lang="en-GB" sz="1400" dirty="0" smtClean="0"/>
              <a:t>As you move through the registration process your progress is tracked as per the above screen shot. The Next and Back buttons enable you to move forward and return to previous sections as you complete it. </a:t>
            </a:r>
          </a:p>
          <a:p>
            <a:pPr lvl="0"/>
            <a:endParaRPr lang="en-GB" sz="1400" dirty="0"/>
          </a:p>
          <a:p>
            <a:pPr lvl="0"/>
            <a:r>
              <a:rPr lang="en-GB" sz="1400" dirty="0" smtClean="0"/>
              <a:t>Any questions please contact your RFU representative or main contact. </a:t>
            </a:r>
          </a:p>
          <a:p>
            <a:pPr lvl="0"/>
            <a:endParaRPr lang="en-GB" sz="1400" dirty="0"/>
          </a:p>
          <a:p>
            <a:pPr lvl="0"/>
            <a:r>
              <a:rPr lang="en-GB" sz="1400" b="1" dirty="0" smtClean="0">
                <a:solidFill>
                  <a:srgbClr val="FF0000"/>
                </a:solidFill>
              </a:rPr>
              <a:t>We can not support your application unless you add your RFU Representative in the ‘Notes to Approver’ Section. </a:t>
            </a:r>
          </a:p>
        </p:txBody>
      </p:sp>
      <p:sp>
        <p:nvSpPr>
          <p:cNvPr id="4" name="Title 1"/>
          <p:cNvSpPr txBox="1">
            <a:spLocks/>
          </p:cNvSpPr>
          <p:nvPr/>
        </p:nvSpPr>
        <p:spPr>
          <a:xfrm>
            <a:off x="501992"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i="0" dirty="0" smtClean="0">
                <a:solidFill>
                  <a:schemeClr val="bg1"/>
                </a:solidFill>
                <a:latin typeface="Arial"/>
                <a:cs typeface="Arial"/>
              </a:rPr>
              <a:t>INTRODUCTION</a:t>
            </a:r>
            <a:endParaRPr lang="en-US" sz="1600" b="1" i="0" dirty="0">
              <a:solidFill>
                <a:schemeClr val="bg1"/>
              </a:solidFill>
              <a:latin typeface="Arial"/>
              <a:cs typeface="Arial"/>
            </a:endParaRPr>
          </a:p>
        </p:txBody>
      </p:sp>
    </p:spTree>
    <p:extLst>
      <p:ext uri="{BB962C8B-B14F-4D97-AF65-F5344CB8AC3E}">
        <p14:creationId xmlns:p14="http://schemas.microsoft.com/office/powerpoint/2010/main" val="49829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6119" b="16927"/>
          <a:stretch/>
        </p:blipFill>
        <p:spPr bwMode="auto">
          <a:xfrm>
            <a:off x="212650" y="1414130"/>
            <a:ext cx="5504601" cy="264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75498" y="1414130"/>
            <a:ext cx="4306186" cy="5047536"/>
          </a:xfrm>
          <a:prstGeom prst="rect">
            <a:avLst/>
          </a:prstGeom>
          <a:noFill/>
        </p:spPr>
        <p:txBody>
          <a:bodyPr wrap="square" rtlCol="0">
            <a:spAutoFit/>
          </a:bodyPr>
          <a:lstStyle/>
          <a:p>
            <a:pPr marL="342900" lvl="0" indent="-342900">
              <a:buAutoNum type="arabicPeriod"/>
            </a:pPr>
            <a:r>
              <a:rPr lang="en-GB" sz="1400" dirty="0" smtClean="0"/>
              <a:t>Name </a:t>
            </a:r>
            <a:r>
              <a:rPr lang="en-GB" sz="1400" dirty="0"/>
              <a:t>of supplier needs to be added to “Company” field, </a:t>
            </a:r>
            <a:r>
              <a:rPr lang="en-GB" sz="1400" dirty="0" smtClean="0"/>
              <a:t>“</a:t>
            </a:r>
            <a:r>
              <a:rPr lang="en-GB" sz="1400" dirty="0"/>
              <a:t>Tax Organisation type” needs to be set to “Corporation” from the drop down list. The “Supplier Type” should be set as “</a:t>
            </a:r>
            <a:r>
              <a:rPr lang="en-GB" sz="1400" dirty="0" smtClean="0"/>
              <a:t>Supplier”.</a:t>
            </a:r>
            <a:r>
              <a:rPr lang="en-GB" sz="1400" dirty="0"/>
              <a:t/>
            </a:r>
            <a:br>
              <a:rPr lang="en-GB" sz="1400" dirty="0"/>
            </a:br>
            <a:r>
              <a:rPr lang="en-GB" sz="1400" dirty="0" smtClean="0"/>
              <a:t/>
            </a:r>
            <a:br>
              <a:rPr lang="en-GB" sz="1400" dirty="0" smtClean="0"/>
            </a:br>
            <a:r>
              <a:rPr lang="en-GB" sz="1400" dirty="0" smtClean="0"/>
              <a:t>The </a:t>
            </a:r>
            <a:r>
              <a:rPr lang="en-GB" sz="1400" dirty="0"/>
              <a:t>completed Supplier Code of Conduct, Modern Day Slavery Checklist and copy of bank details must be attached. </a:t>
            </a:r>
            <a:r>
              <a:rPr lang="en-GB" sz="1400" dirty="0" smtClean="0"/>
              <a:t>This is done by clicking the </a:t>
            </a:r>
            <a:r>
              <a:rPr lang="en-GB" sz="1400" dirty="0"/>
              <a:t>+ within this section. </a:t>
            </a:r>
            <a:endParaRPr lang="en-GB" sz="1400" dirty="0" smtClean="0"/>
          </a:p>
          <a:p>
            <a:pPr marL="342900" lvl="0" indent="-342900">
              <a:buAutoNum type="arabicPeriod"/>
            </a:pPr>
            <a:endParaRPr lang="en-GB" sz="1400" dirty="0"/>
          </a:p>
          <a:p>
            <a:pPr marL="342900" indent="-342900">
              <a:buFontTx/>
              <a:buAutoNum type="arabicPeriod"/>
            </a:pPr>
            <a:r>
              <a:rPr lang="en-GB" sz="1400" dirty="0" smtClean="0"/>
              <a:t>To </a:t>
            </a:r>
            <a:r>
              <a:rPr lang="en-GB" sz="1400" dirty="0"/>
              <a:t>complete tax detail first the “Tax Country” need to be set as United Kingdom (or wherever </a:t>
            </a:r>
            <a:r>
              <a:rPr lang="en-GB" sz="1400" dirty="0" smtClean="0"/>
              <a:t>registered</a:t>
            </a:r>
            <a:r>
              <a:rPr lang="en-GB" sz="1400" dirty="0"/>
              <a:t>), then one of either the </a:t>
            </a:r>
            <a:r>
              <a:rPr lang="en-GB" sz="1400" dirty="0" smtClean="0"/>
              <a:t>DUNS* number, UTR number or VAT registration number </a:t>
            </a:r>
            <a:r>
              <a:rPr lang="en-GB" sz="1400" dirty="0"/>
              <a:t>needs to be added</a:t>
            </a:r>
            <a:r>
              <a:rPr lang="en-GB" sz="1400" dirty="0" smtClean="0"/>
              <a:t>. N.B. For individuals NI number can be used in the UTR number field.</a:t>
            </a:r>
            <a:r>
              <a:rPr lang="en-GB" sz="1400" b="1" dirty="0">
                <a:solidFill>
                  <a:srgbClr val="FF0000"/>
                </a:solidFill>
              </a:rPr>
              <a:t> We can not support your application unless you add your RFU Representative in the ‘Notes to Approver’ Section. </a:t>
            </a:r>
          </a:p>
          <a:p>
            <a:pPr marL="342900" lvl="0" indent="-342900">
              <a:buAutoNum type="arabicPeriod"/>
            </a:pPr>
            <a:endParaRPr lang="en-GB" sz="1400" dirty="0" smtClean="0"/>
          </a:p>
          <a:p>
            <a:pPr marL="342900" lvl="0" indent="-342900">
              <a:buAutoNum type="arabicPeriod"/>
            </a:pPr>
            <a:endParaRPr lang="en-GB" sz="1400" dirty="0" smtClean="0"/>
          </a:p>
          <a:p>
            <a:pPr marL="342900" lvl="0" indent="-342900">
              <a:buAutoNum type="arabicPeriod"/>
            </a:pPr>
            <a:r>
              <a:rPr lang="en-GB" sz="1400" dirty="0" smtClean="0"/>
              <a:t>Contact </a:t>
            </a:r>
            <a:r>
              <a:rPr lang="en-GB" sz="1400" dirty="0"/>
              <a:t>details </a:t>
            </a:r>
            <a:r>
              <a:rPr lang="en-GB" sz="1400" dirty="0" smtClean="0"/>
              <a:t>need to be completed to proceed.</a:t>
            </a:r>
          </a:p>
          <a:p>
            <a:pPr marL="342900" lvl="0" indent="-342900">
              <a:buAutoNum type="arabicPeriod"/>
            </a:pPr>
            <a:endParaRPr lang="en-GB" sz="1400" dirty="0" smtClean="0"/>
          </a:p>
          <a:p>
            <a:pPr marL="342900" lvl="0" indent="-342900">
              <a:buAutoNum type="arabicPeriod"/>
            </a:pPr>
            <a:r>
              <a:rPr lang="en-GB" sz="1400" dirty="0" smtClean="0"/>
              <a:t>Once done click “Next” button.</a:t>
            </a:r>
            <a:endParaRPr lang="en-GB" sz="1400" dirty="0"/>
          </a:p>
        </p:txBody>
      </p:sp>
      <p:sp>
        <p:nvSpPr>
          <p:cNvPr id="6" name="Rectangle 5"/>
          <p:cNvSpPr/>
          <p:nvPr/>
        </p:nvSpPr>
        <p:spPr>
          <a:xfrm>
            <a:off x="650221" y="2060715"/>
            <a:ext cx="2179320" cy="804545"/>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Oval 6"/>
          <p:cNvSpPr/>
          <p:nvPr/>
        </p:nvSpPr>
        <p:spPr>
          <a:xfrm>
            <a:off x="456546" y="1877835"/>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smtClean="0">
                <a:solidFill>
                  <a:srgbClr val="FFFFFF"/>
                </a:solidFill>
                <a:effectLst/>
                <a:latin typeface="Cambria"/>
                <a:ea typeface="MS Mincho"/>
                <a:cs typeface="Times New Roman"/>
              </a:rPr>
              <a:t>1</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
        <p:nvSpPr>
          <p:cNvPr id="9" name="Rectangle 8"/>
          <p:cNvSpPr/>
          <p:nvPr/>
        </p:nvSpPr>
        <p:spPr>
          <a:xfrm>
            <a:off x="3226844" y="2060714"/>
            <a:ext cx="2179320" cy="804545"/>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Oval 9"/>
          <p:cNvSpPr/>
          <p:nvPr/>
        </p:nvSpPr>
        <p:spPr>
          <a:xfrm>
            <a:off x="3033169" y="1847355"/>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solidFill>
                  <a:srgbClr val="FFFFFF"/>
                </a:solidFill>
                <a:latin typeface="Cambria"/>
                <a:ea typeface="MS Mincho"/>
                <a:cs typeface="Times New Roman"/>
              </a:rPr>
              <a:t>2</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
        <p:nvSpPr>
          <p:cNvPr id="11" name="Rectangle 10"/>
          <p:cNvSpPr/>
          <p:nvPr/>
        </p:nvSpPr>
        <p:spPr>
          <a:xfrm>
            <a:off x="972742" y="3170045"/>
            <a:ext cx="1856799" cy="804545"/>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p:cNvSpPr/>
          <p:nvPr/>
        </p:nvSpPr>
        <p:spPr>
          <a:xfrm>
            <a:off x="650221" y="3033718"/>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smtClean="0">
                <a:solidFill>
                  <a:srgbClr val="FFFFFF"/>
                </a:solidFill>
                <a:latin typeface="Cambria"/>
                <a:ea typeface="MS Mincho"/>
                <a:cs typeface="Times New Roman"/>
              </a:rPr>
              <a:t>3</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
        <p:nvSpPr>
          <p:cNvPr id="13" name="Rectangle 12"/>
          <p:cNvSpPr/>
          <p:nvPr/>
        </p:nvSpPr>
        <p:spPr>
          <a:xfrm>
            <a:off x="4391247" y="1847354"/>
            <a:ext cx="308344" cy="182881"/>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p:cNvSpPr/>
          <p:nvPr/>
        </p:nvSpPr>
        <p:spPr>
          <a:xfrm>
            <a:off x="4587074" y="1573034"/>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solidFill>
                  <a:srgbClr val="FFFFFF"/>
                </a:solidFill>
                <a:latin typeface="Cambria"/>
                <a:ea typeface="MS Mincho"/>
                <a:cs typeface="Times New Roman"/>
              </a:rPr>
              <a:t>4</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
        <p:nvSpPr>
          <p:cNvPr id="15" name="Title 1"/>
          <p:cNvSpPr txBox="1">
            <a:spLocks/>
          </p:cNvSpPr>
          <p:nvPr/>
        </p:nvSpPr>
        <p:spPr>
          <a:xfrm>
            <a:off x="501992"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i="0" dirty="0" smtClean="0">
                <a:solidFill>
                  <a:schemeClr val="bg1"/>
                </a:solidFill>
                <a:latin typeface="Arial"/>
                <a:cs typeface="Arial"/>
              </a:rPr>
              <a:t>COMPANY DETAILS</a:t>
            </a:r>
            <a:endParaRPr lang="en-US" sz="1600" b="1" i="0" dirty="0">
              <a:solidFill>
                <a:schemeClr val="bg1"/>
              </a:solidFill>
              <a:latin typeface="Arial"/>
              <a:cs typeface="Arial"/>
            </a:endParaRPr>
          </a:p>
        </p:txBody>
      </p:sp>
      <p:sp>
        <p:nvSpPr>
          <p:cNvPr id="3" name="TextBox 2"/>
          <p:cNvSpPr txBox="1"/>
          <p:nvPr/>
        </p:nvSpPr>
        <p:spPr>
          <a:xfrm>
            <a:off x="115308" y="5192581"/>
            <a:ext cx="4025177" cy="1646605"/>
          </a:xfrm>
          <a:prstGeom prst="rect">
            <a:avLst/>
          </a:prstGeom>
          <a:noFill/>
        </p:spPr>
        <p:txBody>
          <a:bodyPr wrap="square" rtlCol="0">
            <a:spAutoFit/>
          </a:bodyPr>
          <a:lstStyle/>
          <a:p>
            <a:r>
              <a:rPr lang="en-GB" sz="1000" dirty="0" smtClean="0"/>
              <a:t>*</a:t>
            </a:r>
            <a:r>
              <a:rPr lang="en-GB" sz="1000" dirty="0"/>
              <a:t>This is a number assigned to your business if you have applied for one. The Data Universal Numbering System, abbreviated as DUNS or D-U-N-S, is a proprietary system developed and regulated by Dun &amp; Bradstreet (D&amp;B) that assigns a unique numeric identifier, referred to as a "DUNS number" to a single business entity. It was introduced in 1963 to support D&amp;B's credit reporting practice. </a:t>
            </a:r>
            <a:r>
              <a:rPr lang="en-GB" sz="1000" dirty="0" smtClean="0"/>
              <a:t>PLEASE BE AWARE YOU MAY NOT HAVE ONE  -  after selecting tax country please add a VAT Number or UTR number and ignore this box. </a:t>
            </a:r>
            <a:endParaRPr lang="en-GB" sz="1000" dirty="0"/>
          </a:p>
          <a:p>
            <a:endParaRPr lang="en-GB" dirty="0"/>
          </a:p>
        </p:txBody>
      </p:sp>
    </p:spTree>
    <p:extLst>
      <p:ext uri="{BB962C8B-B14F-4D97-AF65-F5344CB8AC3E}">
        <p14:creationId xmlns:p14="http://schemas.microsoft.com/office/powerpoint/2010/main" val="283317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6972" b="14946"/>
          <a:stretch/>
        </p:blipFill>
        <p:spPr bwMode="auto">
          <a:xfrm>
            <a:off x="361506" y="3327985"/>
            <a:ext cx="4640729" cy="226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961" b="49782"/>
          <a:stretch/>
        </p:blipFill>
        <p:spPr bwMode="auto">
          <a:xfrm>
            <a:off x="361506" y="1573618"/>
            <a:ext cx="4640729" cy="125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01992"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i="0" dirty="0" smtClean="0">
                <a:solidFill>
                  <a:schemeClr val="bg1"/>
                </a:solidFill>
                <a:latin typeface="Arial"/>
                <a:cs typeface="Arial"/>
              </a:rPr>
              <a:t>CONTACTS AND ADDRESS DETAIL</a:t>
            </a:r>
            <a:endParaRPr lang="en-US" sz="1600" b="1" i="0" dirty="0">
              <a:solidFill>
                <a:schemeClr val="bg1"/>
              </a:solidFill>
              <a:latin typeface="Arial"/>
              <a:cs typeface="Arial"/>
            </a:endParaRPr>
          </a:p>
        </p:txBody>
      </p:sp>
      <p:sp>
        <p:nvSpPr>
          <p:cNvPr id="4" name="TextBox 3"/>
          <p:cNvSpPr txBox="1"/>
          <p:nvPr/>
        </p:nvSpPr>
        <p:spPr>
          <a:xfrm>
            <a:off x="5975498" y="1414130"/>
            <a:ext cx="4306186" cy="4832092"/>
          </a:xfrm>
          <a:prstGeom prst="rect">
            <a:avLst/>
          </a:prstGeom>
          <a:noFill/>
        </p:spPr>
        <p:txBody>
          <a:bodyPr wrap="square" rtlCol="0">
            <a:spAutoFit/>
          </a:bodyPr>
          <a:lstStyle/>
          <a:p>
            <a:pPr marL="342900" lvl="0" indent="-342900">
              <a:buAutoNum type="arabicPeriod"/>
            </a:pPr>
            <a:r>
              <a:rPr lang="en-GB" sz="1400" dirty="0" smtClean="0"/>
              <a:t>Only one contact detail is required to register. To add more than one contact i.e. sales and finance separate details, click “Create” </a:t>
            </a:r>
          </a:p>
          <a:p>
            <a:pPr marL="342900" lvl="0" indent="-342900">
              <a:buAutoNum type="arabicPeriod"/>
            </a:pPr>
            <a:endParaRPr lang="en-GB" sz="1400" dirty="0" smtClean="0"/>
          </a:p>
          <a:p>
            <a:pPr marL="342900" lvl="0" indent="-342900">
              <a:buAutoNum type="arabicPeriod"/>
            </a:pPr>
            <a:r>
              <a:rPr lang="en-GB" sz="1400" dirty="0" smtClean="0"/>
              <a:t>To move to next step click “Next”</a:t>
            </a:r>
          </a:p>
          <a:p>
            <a:pPr marL="342900" lvl="0" indent="-342900">
              <a:buAutoNum type="arabicPeriod"/>
            </a:pPr>
            <a:endParaRPr lang="en-GB" sz="1400" dirty="0" smtClean="0"/>
          </a:p>
          <a:p>
            <a:pPr marL="342900" lvl="0" indent="-342900">
              <a:buAutoNum type="arabicPeriod"/>
            </a:pPr>
            <a:r>
              <a:rPr lang="en-GB" sz="1400" dirty="0" smtClean="0"/>
              <a:t>To add the address detail click “Create” on  the address page and Create Address form will open up as per screen shot</a:t>
            </a:r>
          </a:p>
          <a:p>
            <a:pPr marL="342900" lvl="0" indent="-342900">
              <a:buAutoNum type="arabicPeriod"/>
            </a:pPr>
            <a:endParaRPr lang="en-GB" sz="1400" dirty="0" smtClean="0"/>
          </a:p>
          <a:p>
            <a:pPr marL="342900" lvl="0" indent="-342900">
              <a:buAutoNum type="arabicPeriod"/>
            </a:pPr>
            <a:r>
              <a:rPr lang="en-GB" sz="1400" dirty="0" smtClean="0"/>
              <a:t>Address Name is a personal choice if you have multiple sites / offices </a:t>
            </a:r>
          </a:p>
          <a:p>
            <a:pPr marL="342900" lvl="0" indent="-342900">
              <a:buAutoNum type="arabicPeriod"/>
            </a:pPr>
            <a:endParaRPr lang="en-GB" sz="1400" dirty="0" smtClean="0"/>
          </a:p>
          <a:p>
            <a:pPr marL="342900" lvl="0" indent="-342900">
              <a:buAutoNum type="arabicPeriod"/>
            </a:pPr>
            <a:r>
              <a:rPr lang="en-GB" sz="1400" dirty="0" smtClean="0"/>
              <a:t>Please select all 3 tick boxes for Address purpose</a:t>
            </a:r>
          </a:p>
          <a:p>
            <a:pPr marL="342900" lvl="0" indent="-342900">
              <a:buAutoNum type="arabicPeriod"/>
            </a:pPr>
            <a:endParaRPr lang="en-GB" sz="1400" dirty="0"/>
          </a:p>
          <a:p>
            <a:pPr marL="342900" lvl="0" indent="-342900">
              <a:buAutoNum type="arabicPeriod"/>
            </a:pPr>
            <a:r>
              <a:rPr lang="en-GB" sz="1400" dirty="0" smtClean="0"/>
              <a:t>In Address Contacts, choose Select and Add from the Actions drop down. You need to highlight one of the contacts created previously and link them to the address. Once highlighted click Apply, then click OK </a:t>
            </a:r>
          </a:p>
          <a:p>
            <a:pPr marL="342900" lvl="0" indent="-342900">
              <a:buAutoNum type="arabicPeriod"/>
            </a:pPr>
            <a:endParaRPr lang="en-GB" sz="1400" dirty="0" smtClean="0"/>
          </a:p>
          <a:p>
            <a:pPr marL="342900" lvl="0" indent="-342900">
              <a:buAutoNum type="arabicPeriod"/>
            </a:pPr>
            <a:r>
              <a:rPr lang="en-GB" sz="1400" dirty="0" smtClean="0"/>
              <a:t>Once all is done click “Next” button at top of screen to progress</a:t>
            </a:r>
          </a:p>
        </p:txBody>
      </p:sp>
      <p:sp>
        <p:nvSpPr>
          <p:cNvPr id="5" name="Rectangle 4"/>
          <p:cNvSpPr/>
          <p:nvPr/>
        </p:nvSpPr>
        <p:spPr>
          <a:xfrm>
            <a:off x="1005593" y="2060716"/>
            <a:ext cx="355373" cy="182880"/>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Oval 5"/>
          <p:cNvSpPr/>
          <p:nvPr/>
        </p:nvSpPr>
        <p:spPr>
          <a:xfrm>
            <a:off x="650221" y="1835179"/>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smtClean="0">
                <a:solidFill>
                  <a:srgbClr val="FFFFFF"/>
                </a:solidFill>
                <a:effectLst/>
                <a:latin typeface="Cambria"/>
                <a:ea typeface="MS Mincho"/>
                <a:cs typeface="Times New Roman"/>
              </a:rPr>
              <a:t>1</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
        <p:nvSpPr>
          <p:cNvPr id="7" name="Rectangle 6"/>
          <p:cNvSpPr/>
          <p:nvPr/>
        </p:nvSpPr>
        <p:spPr>
          <a:xfrm>
            <a:off x="3891496" y="1911152"/>
            <a:ext cx="308344" cy="182881"/>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Oval 7"/>
          <p:cNvSpPr/>
          <p:nvPr/>
        </p:nvSpPr>
        <p:spPr>
          <a:xfrm>
            <a:off x="4087323" y="1636832"/>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smtClean="0">
                <a:solidFill>
                  <a:schemeClr val="bg1"/>
                </a:solidFill>
                <a:effectLst/>
                <a:latin typeface="Cambria"/>
                <a:ea typeface="MS Mincho"/>
                <a:cs typeface="Times New Roman"/>
              </a:rPr>
              <a:t>2</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
        <p:nvSpPr>
          <p:cNvPr id="10" name="Rectangle 9"/>
          <p:cNvSpPr/>
          <p:nvPr/>
        </p:nvSpPr>
        <p:spPr>
          <a:xfrm>
            <a:off x="998498" y="3829332"/>
            <a:ext cx="355373" cy="182880"/>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p:cNvSpPr/>
          <p:nvPr/>
        </p:nvSpPr>
        <p:spPr>
          <a:xfrm>
            <a:off x="643126" y="3603795"/>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smtClean="0">
                <a:solidFill>
                  <a:srgbClr val="FFFFFF"/>
                </a:solidFill>
                <a:effectLst/>
                <a:latin typeface="Cambria"/>
                <a:ea typeface="MS Mincho"/>
                <a:cs typeface="Times New Roman"/>
              </a:rPr>
              <a:t>3</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
        <p:nvSpPr>
          <p:cNvPr id="13" name="Rectangle 12"/>
          <p:cNvSpPr/>
          <p:nvPr/>
        </p:nvSpPr>
        <p:spPr>
          <a:xfrm>
            <a:off x="1442393" y="3798852"/>
            <a:ext cx="355373" cy="182880"/>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p:cNvSpPr/>
          <p:nvPr/>
        </p:nvSpPr>
        <p:spPr>
          <a:xfrm>
            <a:off x="1582888" y="3449589"/>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solidFill>
                  <a:srgbClr val="FFFFFF"/>
                </a:solidFill>
                <a:latin typeface="Cambria"/>
                <a:ea typeface="MS Mincho"/>
                <a:cs typeface="Times New Roman"/>
              </a:rPr>
              <a:t>4</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
        <p:nvSpPr>
          <p:cNvPr id="15" name="Rectangle 14"/>
          <p:cNvSpPr/>
          <p:nvPr/>
        </p:nvSpPr>
        <p:spPr>
          <a:xfrm>
            <a:off x="2568572" y="3815349"/>
            <a:ext cx="653093" cy="288818"/>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Oval 15"/>
          <p:cNvSpPr/>
          <p:nvPr/>
        </p:nvSpPr>
        <p:spPr>
          <a:xfrm>
            <a:off x="2213200" y="3589812"/>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solidFill>
                  <a:srgbClr val="FFFFFF"/>
                </a:solidFill>
                <a:latin typeface="Cambria"/>
                <a:ea typeface="MS Mincho"/>
                <a:cs typeface="Times New Roman"/>
              </a:rPr>
              <a:t>5</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
        <p:nvSpPr>
          <p:cNvPr id="17" name="Rectangle 16"/>
          <p:cNvSpPr/>
          <p:nvPr/>
        </p:nvSpPr>
        <p:spPr>
          <a:xfrm>
            <a:off x="1296606" y="4935118"/>
            <a:ext cx="355373" cy="182880"/>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Oval 17"/>
          <p:cNvSpPr/>
          <p:nvPr/>
        </p:nvSpPr>
        <p:spPr>
          <a:xfrm>
            <a:off x="941234" y="4709581"/>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smtClean="0">
                <a:solidFill>
                  <a:srgbClr val="FFFFFF"/>
                </a:solidFill>
                <a:effectLst/>
                <a:latin typeface="Cambria"/>
                <a:ea typeface="MS Mincho"/>
                <a:cs typeface="Times New Roman"/>
              </a:rPr>
              <a:t>6</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Tree>
    <p:extLst>
      <p:ext uri="{BB962C8B-B14F-4D97-AF65-F5344CB8AC3E}">
        <p14:creationId xmlns:p14="http://schemas.microsoft.com/office/powerpoint/2010/main" val="137254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985" b="12732"/>
          <a:stretch/>
        </p:blipFill>
        <p:spPr bwMode="auto">
          <a:xfrm>
            <a:off x="212652" y="1605515"/>
            <a:ext cx="4810168" cy="241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75498" y="1414130"/>
            <a:ext cx="4306186" cy="3323987"/>
          </a:xfrm>
          <a:prstGeom prst="rect">
            <a:avLst/>
          </a:prstGeom>
          <a:noFill/>
        </p:spPr>
        <p:txBody>
          <a:bodyPr wrap="square" rtlCol="0">
            <a:spAutoFit/>
          </a:bodyPr>
          <a:lstStyle/>
          <a:p>
            <a:pPr marL="342900" lvl="0" indent="-342900">
              <a:buAutoNum type="arabicPeriod"/>
            </a:pPr>
            <a:r>
              <a:rPr lang="en-GB" sz="1400" smtClean="0"/>
              <a:t>To </a:t>
            </a:r>
            <a:r>
              <a:rPr lang="en-GB" sz="1400" dirty="0" smtClean="0"/>
              <a:t>add the Account detail click “Create” on the Bank Account page and Create Bank Account form will open up as per screen shot</a:t>
            </a:r>
          </a:p>
          <a:p>
            <a:pPr marL="342900" lvl="0" indent="-342900">
              <a:buAutoNum type="arabicPeriod"/>
            </a:pPr>
            <a:endParaRPr lang="en-GB" sz="1400" dirty="0" smtClean="0"/>
          </a:p>
          <a:p>
            <a:pPr marL="342900" lvl="0" indent="-342900">
              <a:buAutoNum type="arabicPeriod"/>
            </a:pPr>
            <a:r>
              <a:rPr lang="en-GB" sz="1400" dirty="0" smtClean="0"/>
              <a:t>Once you have completed all relevant fields, the Next button will take you to a review page where all details can be checked </a:t>
            </a:r>
            <a:r>
              <a:rPr lang="en-GB" sz="1400" dirty="0"/>
              <a:t/>
            </a:r>
            <a:br>
              <a:rPr lang="en-GB" sz="1400" dirty="0"/>
            </a:br>
            <a:r>
              <a:rPr lang="en-GB" sz="1400" dirty="0" smtClean="0"/>
              <a:t/>
            </a:r>
            <a:br>
              <a:rPr lang="en-GB" sz="1400" dirty="0" smtClean="0"/>
            </a:br>
            <a:r>
              <a:rPr lang="en-GB" sz="1400" dirty="0" smtClean="0"/>
              <a:t>Please check the attachments (Code of Conduct, Modern Day Slavery Checklist and bank details) have all attached successfully</a:t>
            </a:r>
          </a:p>
          <a:p>
            <a:pPr marL="342900" lvl="0" indent="-342900">
              <a:buAutoNum type="arabicPeriod"/>
            </a:pPr>
            <a:endParaRPr lang="en-GB" sz="1400" dirty="0" smtClean="0"/>
          </a:p>
          <a:p>
            <a:pPr marL="342900" lvl="0" indent="-342900">
              <a:buAutoNum type="arabicPeriod"/>
            </a:pPr>
            <a:r>
              <a:rPr lang="en-GB" sz="1400" dirty="0" smtClean="0"/>
              <a:t>Once you are happy all is complete click “Register”</a:t>
            </a:r>
          </a:p>
          <a:p>
            <a:pPr marL="342900" lvl="0" indent="-342900">
              <a:buAutoNum type="arabicPeriod"/>
            </a:pPr>
            <a:endParaRPr lang="en-GB" sz="1400" dirty="0" smtClean="0"/>
          </a:p>
          <a:p>
            <a:pPr lvl="0"/>
            <a:r>
              <a:rPr lang="en-GB" sz="1400" b="1" dirty="0" smtClean="0">
                <a:solidFill>
                  <a:srgbClr val="FF0000"/>
                </a:solidFill>
              </a:rPr>
              <a:t>Registration is now complete. Thank you. </a:t>
            </a:r>
          </a:p>
        </p:txBody>
      </p:sp>
      <p:sp>
        <p:nvSpPr>
          <p:cNvPr id="4" name="Title 1"/>
          <p:cNvSpPr txBox="1">
            <a:spLocks/>
          </p:cNvSpPr>
          <p:nvPr/>
        </p:nvSpPr>
        <p:spPr>
          <a:xfrm>
            <a:off x="501992"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i="0" dirty="0" smtClean="0">
                <a:solidFill>
                  <a:schemeClr val="bg1"/>
                </a:solidFill>
                <a:latin typeface="Arial"/>
                <a:cs typeface="Arial"/>
              </a:rPr>
              <a:t>BANK ACCOUNT, REVIEW AND REGISTER</a:t>
            </a:r>
            <a:endParaRPr lang="en-US" sz="1600" b="1" i="0" dirty="0">
              <a:solidFill>
                <a:schemeClr val="bg1"/>
              </a:solidFill>
              <a:latin typeface="Arial"/>
              <a:cs typeface="Arial"/>
            </a:endParaRPr>
          </a:p>
        </p:txBody>
      </p:sp>
      <p:sp>
        <p:nvSpPr>
          <p:cNvPr id="5" name="Rectangle 4"/>
          <p:cNvSpPr/>
          <p:nvPr/>
        </p:nvSpPr>
        <p:spPr>
          <a:xfrm>
            <a:off x="877667" y="2138755"/>
            <a:ext cx="355373" cy="182880"/>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Oval 5"/>
          <p:cNvSpPr/>
          <p:nvPr/>
        </p:nvSpPr>
        <p:spPr>
          <a:xfrm>
            <a:off x="522295" y="1913218"/>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smtClean="0">
                <a:solidFill>
                  <a:srgbClr val="FFFFFF"/>
                </a:solidFill>
                <a:effectLst/>
                <a:latin typeface="Cambria"/>
                <a:ea typeface="MS Mincho"/>
                <a:cs typeface="Times New Roman"/>
              </a:rPr>
              <a:t>1</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880" b="20910"/>
          <a:stretch/>
        </p:blipFill>
        <p:spPr bwMode="auto">
          <a:xfrm>
            <a:off x="212653" y="4231751"/>
            <a:ext cx="4810168" cy="220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0675" y="5640411"/>
            <a:ext cx="535295" cy="182880"/>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Oval 8"/>
          <p:cNvSpPr/>
          <p:nvPr/>
        </p:nvSpPr>
        <p:spPr>
          <a:xfrm>
            <a:off x="469509" y="5274651"/>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solidFill>
                  <a:srgbClr val="FFFFFF"/>
                </a:solidFill>
                <a:latin typeface="Cambria"/>
                <a:ea typeface="MS Mincho"/>
                <a:cs typeface="Times New Roman"/>
              </a:rPr>
              <a:t>2</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
        <p:nvSpPr>
          <p:cNvPr id="10" name="Rectangle 9"/>
          <p:cNvSpPr/>
          <p:nvPr/>
        </p:nvSpPr>
        <p:spPr>
          <a:xfrm>
            <a:off x="4368690" y="4609053"/>
            <a:ext cx="355373" cy="182880"/>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p:cNvSpPr/>
          <p:nvPr/>
        </p:nvSpPr>
        <p:spPr>
          <a:xfrm>
            <a:off x="4013318" y="4383516"/>
            <a:ext cx="387350" cy="36576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smtClean="0">
                <a:solidFill>
                  <a:srgbClr val="FFFFFF"/>
                </a:solidFill>
                <a:effectLst/>
                <a:latin typeface="Cambria"/>
                <a:ea typeface="MS Mincho"/>
                <a:cs typeface="Times New Roman"/>
              </a:rPr>
              <a:t>3</a:t>
            </a:r>
            <a:r>
              <a:rPr lang="en-GB" sz="1200" dirty="0" smtClean="0">
                <a:effectLst/>
                <a:latin typeface="Cambria"/>
                <a:ea typeface="MS Mincho"/>
                <a:cs typeface="Times New Roman"/>
              </a:rPr>
              <a:t> </a:t>
            </a:r>
            <a:endParaRPr lang="en-GB" sz="1200" dirty="0">
              <a:effectLst/>
              <a:latin typeface="Cambria"/>
              <a:ea typeface="MS Mincho"/>
              <a:cs typeface="Times New Roman"/>
            </a:endParaRPr>
          </a:p>
        </p:txBody>
      </p:sp>
    </p:spTree>
    <p:extLst>
      <p:ext uri="{BB962C8B-B14F-4D97-AF65-F5344CB8AC3E}">
        <p14:creationId xmlns:p14="http://schemas.microsoft.com/office/powerpoint/2010/main" val="1318101528"/>
      </p:ext>
    </p:extLst>
  </p:cSld>
  <p:clrMapOvr>
    <a:masterClrMapping/>
  </p:clrMapOvr>
</p:sld>
</file>

<file path=ppt/theme/theme1.xml><?xml version="1.0" encoding="utf-8"?>
<a:theme xmlns:a="http://schemas.openxmlformats.org/drawingml/2006/main" name="England Rugby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D67A6860C83942B22BB5BEB4853493" ma:contentTypeVersion="0" ma:contentTypeDescription="Create a new document." ma:contentTypeScope="" ma:versionID="d604e0ea01ea3e9f9333aebe2b7b2be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3200DB-F59F-482B-9F81-43126E494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213B3EF-FA6F-4B97-875C-5E69C5FD49E3}">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34FE526-21F3-4A22-9A32-E06B08D788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8875</TotalTime>
  <Words>450</Words>
  <Application>Microsoft Office PowerPoint</Application>
  <PresentationFormat>Custom</PresentationFormat>
  <Paragraphs>65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Cambria</vt:lpstr>
      <vt:lpstr>MS Mincho</vt:lpstr>
      <vt:lpstr>Times New Roman</vt:lpstr>
      <vt:lpstr>England Rugby Presentation Template</vt:lpstr>
      <vt:lpstr>PowerPoint Presentation</vt:lpstr>
      <vt:lpstr>PowerPoint Presentation</vt:lpstr>
      <vt:lpstr>PowerPoint Presentation</vt:lpstr>
      <vt:lpstr>PowerPoint Presentation</vt:lpstr>
      <vt:lpstr>PowerPoint Presentation</vt:lpstr>
    </vt:vector>
  </TitlesOfParts>
  <Company>RFU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Project Wyatt 2016 Kick Off - POWER POINT</dc:title>
  <dc:creator>RFU RFU</dc:creator>
  <cp:keywords>template</cp:keywords>
  <cp:lastModifiedBy>Helen Street</cp:lastModifiedBy>
  <cp:revision>328</cp:revision>
  <cp:lastPrinted>2017-06-13T11:49:13Z</cp:lastPrinted>
  <dcterms:created xsi:type="dcterms:W3CDTF">2013-08-05T11:13:45Z</dcterms:created>
  <dcterms:modified xsi:type="dcterms:W3CDTF">2019-07-02T11:38:50Z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0x0101002CD67A6860C83942B22BB5BEB4853493</vt:lpwstr>
  </property>
  <property fmtid="{D5CDD505-2E9C-101B-9397-08002B2CF9AE}" pid="3" name="TaxKeyword">
    <vt:lpwstr>40;#template|52914fad-bbfd-4c80-9e38-a61b0c3659ac</vt:lpwstr>
  </property>
  <property fmtid="{D5CDD505-2E9C-101B-9397-08002B2CF9AE}" pid="4" name="BS_DocTypeTaxMulti">
    <vt:lpwstr>48;#RFU Template and Brand|0323558e-2edc-4708-9a7d-dbc31db37788</vt:lpwstr>
  </property>
  <property fmtid="{D5CDD505-2E9C-101B-9397-08002B2CF9AE}" pid="5" name="BS_BusFuncTaxMulti">
    <vt:lpwstr>38;#Marketing|de0923a7-e6f7-4f21-8ec9-c21e53a626cc</vt:lpwstr>
  </property>
</Properties>
</file>